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13" r:id="rId2"/>
    <p:sldId id="290" r:id="rId3"/>
    <p:sldId id="274" r:id="rId4"/>
    <p:sldId id="29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19"/>
    <p:restoredTop sz="96197"/>
  </p:normalViewPr>
  <p:slideViewPr>
    <p:cSldViewPr snapToGrid="0">
      <p:cViewPr varScale="1">
        <p:scale>
          <a:sx n="90" d="100"/>
          <a:sy n="90" d="100"/>
        </p:scale>
        <p:origin x="23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83ECF-63E5-AA50-CC28-D1F017F5F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2B7E0-BDBF-4FE8-D29A-BEC7BA2621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1AC85-0EAE-D9F1-A905-F7DB98794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F27F1B-E3AF-3686-80DB-E4D719093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1BF12-F726-2D80-1C38-BE78AA351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387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05C9E-E97E-995B-452E-446DB2856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F4168-05B1-4C70-DFAE-39C3CCAB62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822C72-72D2-5F13-A89D-00523A7D1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C0746C-B8D8-F65D-6758-4BEF04C04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30445-F21D-AF67-D91F-900762C80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83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6EB26E-B240-C17C-622B-CB952A87D4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BC94D6-771D-A6FB-3BC0-131B2E3592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50DCB0-989A-6406-7BA9-0A09FED11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B0E21-BE5E-95E0-8E88-8A7A7FC93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7F410-FCB1-BDDE-9EFF-F0B2AA491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552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405E7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2" t="-2" r="34585"/>
          <a:stretch/>
        </p:blipFill>
        <p:spPr>
          <a:xfrm>
            <a:off x="0" y="14990"/>
            <a:ext cx="4242216" cy="685800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4737140" y="6016980"/>
            <a:ext cx="7454860" cy="0"/>
          </a:xfrm>
          <a:prstGeom prst="line">
            <a:avLst/>
          </a:prstGeom>
          <a:ln>
            <a:solidFill>
              <a:srgbClr val="405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90" y="3746756"/>
            <a:ext cx="1956048" cy="202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56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lit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3F2CD9-FC4A-A642-83EE-29CC8235A12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6794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" t="9031" r="39371" b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00513" y="528638"/>
            <a:ext cx="7300912" cy="1271587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02679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100513" y="2400300"/>
            <a:ext cx="7300912" cy="212883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84417" y="528638"/>
            <a:ext cx="2970847" cy="4799266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41144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Text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656024" y="1635973"/>
            <a:ext cx="10820189" cy="3387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71675"/>
            <a:ext cx="10820015" cy="48577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614612"/>
            <a:ext cx="10820015" cy="3729037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25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46503-7963-CCC2-B7A8-C8D51BE8A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36694-F093-3BB6-ADA1-8CCE25D13D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FC08BE-366F-5885-5DEF-980909F53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587428-E2C8-BADB-1749-1BE1C5C4A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D7D153-E639-EF7D-547E-D2525375F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973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D7D30-6905-0758-D05A-5E22A8C9D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8587B-8794-2BF7-AACB-E99B90BB7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46DF2-60F2-B06C-5E9C-715F7EE73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3E05AA-48A2-052C-B99C-F6EF64CBC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D1D3E7-3C1A-430B-79EA-D7C3AA9C2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441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BE7DF-09D6-9C6A-5BF6-E193D9026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DFF1C-5A7F-EDDB-6F7E-FF80FCE45E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675A9-F158-2822-964E-4EAA8164F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9570C-A763-525A-EAC0-252E9C767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8C7EA9-A385-90B8-0271-64C5B6A56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CB5BF6-9981-F804-A2C8-F4498D9D4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308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D74F8-A79B-1628-4BFA-9D31D29FE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B72A69-B363-D890-E78F-E8A2BD135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56D77F-AD3E-44ED-0372-2E1471954B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3F27EE-A1BC-8E8F-8961-EA53614B3F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8482B2-7FEE-9DF9-7707-6115F68675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8B2D7F-2D32-1337-88EC-9AD35D8EE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4EDB0-2B1A-6EDF-E977-3F31C3318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122AE3-7DDC-0063-D57F-B734211B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43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D6A98-E67F-00F4-86BF-0501CD9B7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5062E1-A00F-598E-C75D-BD4049346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DE07F2-C987-9943-14A4-CE791DDC6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459CCF-8E3B-7EFD-511E-CC8352A32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76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C97383-F123-1819-4479-1188F52D3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B6DE0A-53CC-D9C4-AE80-0BED4D699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A96C87-375C-8866-02FC-0AF412498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137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49DFE-4F5A-F421-B496-90401427A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4ADC5-3835-D645-1E2B-65BAE065E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D9B03E-6788-236D-F745-47BB05D5A6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858D17-4962-30A9-2C5C-045067F68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30E43B-E7EC-A9EB-A265-E70B8C545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616521-48B9-9D11-9521-D261CD320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673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47221-AE4B-625C-AB7B-57C3F3519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5C901F-6482-70B3-3511-E640A523CF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613674-F042-4AA5-864E-D78EE98AB1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1D1B9-A367-924B-767D-326D3C1D3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6C163A-EAC2-2759-7A49-FB5640F58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9816C0-CC8B-4307-FF1E-92168A346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15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08EBBC-F7AA-0CE4-386D-6A5D1563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A042BC-E454-7803-F262-52CAEF011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42C07-BC27-B819-0470-43BEF3E8BB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E579F-11BA-D247-A32F-C8670569D83F}" type="datetimeFigureOut">
              <a:rPr lang="en-US" smtClean="0"/>
              <a:t>5/22/26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0BF413-173E-5038-2D2D-05ACCE5953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86E064-96DD-0B12-A155-321E9C656D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A728B-983D-9148-BF1C-8940450AF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21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D0950E7-F7F8-D941-8A0C-E5E6B01A0935}"/>
              </a:ext>
            </a:extLst>
          </p:cNvPr>
          <p:cNvSpPr/>
          <p:nvPr/>
        </p:nvSpPr>
        <p:spPr>
          <a:xfrm>
            <a:off x="4512366" y="3588025"/>
            <a:ext cx="7679634" cy="2911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2" name="TextBox 1"/>
          <p:cNvSpPr txBox="1"/>
          <p:nvPr/>
        </p:nvSpPr>
        <p:spPr>
          <a:xfrm>
            <a:off x="4944876" y="176632"/>
            <a:ext cx="66197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es-ES_tradnl" sz="3600" b="1" dirty="0">
              <a:sym typeface="Helvetica Neue"/>
            </a:endParaRPr>
          </a:p>
          <a:p>
            <a:pPr lvl="0" algn="ctr"/>
            <a:r>
              <a:rPr lang="es-ES_tradnl" sz="3600" b="1" dirty="0">
                <a:solidFill>
                  <a:schemeClr val="tx1">
                    <a:lumMod val="75000"/>
                    <a:lumOff val="25000"/>
                  </a:schemeClr>
                </a:solidFill>
                <a:sym typeface="Helvetica Neue"/>
              </a:rPr>
              <a:t>Formación de formadores</a:t>
            </a:r>
          </a:p>
          <a:p>
            <a:pPr algn="ctr"/>
            <a:r>
              <a:rPr lang="es-ES_tradnl" sz="3600" b="1" dirty="0">
                <a:solidFill>
                  <a:schemeClr val="tx1">
                    <a:lumMod val="75000"/>
                    <a:lumOff val="25000"/>
                  </a:schemeClr>
                </a:solidFill>
                <a:sym typeface="Helvetica Neue"/>
              </a:rPr>
              <a:t>sobre menores no acompañados y separados</a:t>
            </a:r>
            <a:endParaRPr lang="es-ES_tradnl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endParaRPr lang="es-ES_tradnl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s-ES_tradnl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Revisión del Día 1</a:t>
            </a:r>
            <a:endParaRPr lang="es-ES_tradnl" sz="3600" b="1" dirty="0">
              <a:solidFill>
                <a:schemeClr val="tx1">
                  <a:lumMod val="75000"/>
                  <a:lumOff val="25000"/>
                </a:schemeClr>
              </a:solidFill>
              <a:latin typeface="Helvetica Neue" pitchFamily="50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B05A071-3FED-62F3-FF80-C4363605F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525" y="3863132"/>
            <a:ext cx="7565151" cy="287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268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dirty="0"/>
              <a:t>Día 4</a:t>
            </a:r>
          </a:p>
          <a:p>
            <a:endParaRPr lang="es-ES_tradnl" dirty="0"/>
          </a:p>
          <a:p>
            <a:r>
              <a:rPr lang="es-ES_tradnl" dirty="0"/>
              <a:t>Simulación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AE2A7D-5914-D108-C262-EBE70B40CB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944" y="3835654"/>
            <a:ext cx="3979333" cy="2984500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915E893A-9B15-652C-C39B-1EE9CA6D6FCD}"/>
              </a:ext>
            </a:extLst>
          </p:cNvPr>
          <p:cNvSpPr>
            <a:spLocks noGrp="1" noChangeArrowheads="1"/>
          </p:cNvSpPr>
          <p:nvPr>
            <p:ph type="body" sz="quarter" idx="12"/>
          </p:nvPr>
        </p:nvSpPr>
        <p:spPr bwMode="auto">
          <a:xfrm>
            <a:off x="3882951" y="380360"/>
            <a:ext cx="7751318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es-ES_tradnl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Aplicar lo aprendido en la formación en una situación simulada de la vida real.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es-ES_tradnl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Las personas participantes trabajarán en conjunto para alcanzar un objetivo común.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es-ES_tradnl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Proporcionar a las personas participantes un ejemplo de los desafíos que plantea una coordinación eficaz de la respuesta a casos de menores no acompañados y separados.</a:t>
            </a:r>
          </a:p>
        </p:txBody>
      </p:sp>
    </p:spTree>
    <p:extLst>
      <p:ext uri="{BB962C8B-B14F-4D97-AF65-F5344CB8AC3E}">
        <p14:creationId xmlns:p14="http://schemas.microsoft.com/office/powerpoint/2010/main" val="3376472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s-ES_tradnl" sz="2800" dirty="0"/>
              <a:t>Cada grupo representa a un interlocutor diferente dentro del mecanismo de coordinación</a:t>
            </a:r>
            <a:endParaRPr lang="es-ES_tradnl" sz="3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sz="4000" dirty="0"/>
              <a:t>Grupos de simulación</a:t>
            </a:r>
            <a:br>
              <a:rPr lang="es-ES_tradnl" sz="4000" dirty="0">
                <a:solidFill>
                  <a:srgbClr val="3399FF"/>
                </a:solidFill>
              </a:rPr>
            </a:br>
            <a:endParaRPr lang="es-ES_tradnl" dirty="0"/>
          </a:p>
        </p:txBody>
      </p:sp>
      <p:sp>
        <p:nvSpPr>
          <p:cNvPr id="8" name="Content Placeholder 2"/>
          <p:cNvSpPr>
            <a:spLocks noGrp="1"/>
          </p:cNvSpPr>
          <p:nvPr>
            <p:ph type="body" sz="quarter" idx="12"/>
          </p:nvPr>
        </p:nvSpPr>
        <p:spPr>
          <a:xfrm>
            <a:off x="4100513" y="2165121"/>
            <a:ext cx="7300912" cy="2128838"/>
          </a:xfrm>
        </p:spPr>
        <p:txBody>
          <a:bodyPr>
            <a:noAutofit/>
          </a:bodyPr>
          <a:lstStyle/>
          <a:p>
            <a:pPr marL="685800" indent="-685800">
              <a:buFont typeface="Wingdings"/>
              <a:buChar char="!"/>
            </a:pPr>
            <a:r>
              <a:rPr lang="es-ES_trad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los grupos se les asignarán diversas tareas para completar durante la simulación.</a:t>
            </a:r>
          </a:p>
          <a:p>
            <a:pPr marL="685800" indent="-685800">
              <a:buFont typeface="Wingdings"/>
              <a:buChar char="!"/>
            </a:pPr>
            <a:r>
              <a:rPr lang="es-ES_tradnl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Los grupos completarán tareas para el hogar los días 1, 2 y 3 de la formación con el fin de prepararse para la simulación.</a:t>
            </a:r>
          </a:p>
        </p:txBody>
      </p:sp>
    </p:spTree>
    <p:extLst>
      <p:ext uri="{BB962C8B-B14F-4D97-AF65-F5344CB8AC3E}">
        <p14:creationId xmlns:p14="http://schemas.microsoft.com/office/powerpoint/2010/main" val="1043740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68873" y="434348"/>
            <a:ext cx="10129608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800" dirty="0">
                <a:solidFill>
                  <a:srgbClr val="97467D"/>
                </a:solidFill>
                <a:latin typeface="Helvetica Neue" pitchFamily="50" charset="0"/>
                <a:cs typeface="Calibri" panose="020F0502020204030204" pitchFamily="34" charset="0"/>
              </a:rPr>
              <a:t>Tarea: Actividad de simulación 1</a:t>
            </a:r>
            <a:br>
              <a:rPr lang="es-ES_tradnl" sz="2800" dirty="0">
                <a:solidFill>
                  <a:srgbClr val="97467D"/>
                </a:solidFill>
                <a:latin typeface="Helvetica Neue" pitchFamily="50" charset="0"/>
                <a:cs typeface="Calibri" panose="020F0502020204030204" pitchFamily="34" charset="0"/>
              </a:rPr>
            </a:br>
            <a:r>
              <a:rPr lang="es-ES_tradnl" sz="2800" dirty="0">
                <a:solidFill>
                  <a:srgbClr val="97467D"/>
                </a:solidFill>
                <a:latin typeface="Helvetica Neue" pitchFamily="50" charset="0"/>
                <a:cs typeface="Calibri" panose="020F0502020204030204" pitchFamily="34" charset="0"/>
              </a:rPr>
              <a:t>Roles, responsabilidades y funciones del grupo de coordinación</a:t>
            </a:r>
            <a:endParaRPr lang="es-ES_tradnl" sz="2800" dirty="0">
              <a:solidFill>
                <a:srgbClr val="97467D"/>
              </a:solidFill>
              <a:latin typeface="Helvetica Neue" pitchFamily="50" charset="0"/>
            </a:endParaRPr>
          </a:p>
        </p:txBody>
      </p:sp>
      <p:pic>
        <p:nvPicPr>
          <p:cNvPr id="6" name="Graphic 6" descr="Document">
            <a:extLst>
              <a:ext uri="{FF2B5EF4-FFF2-40B4-BE49-F238E27FC236}">
                <a16:creationId xmlns:a16="http://schemas.microsoft.com/office/drawing/2014/main" id="{457DA1E3-4EBB-4F51-ACFE-4DE913F05819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842366" y="150003"/>
            <a:ext cx="914400" cy="914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3661F4-C05F-42B4-BBE1-9BDE84B08A05}"/>
              </a:ext>
            </a:extLst>
          </p:cNvPr>
          <p:cNvSpPr txBox="1"/>
          <p:nvPr/>
        </p:nvSpPr>
        <p:spPr>
          <a:xfrm>
            <a:off x="710655" y="1956525"/>
            <a:ext cx="110461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 algún momento antes de que comience la primera sesión mañana por la mañana, dediquen aproximadamente 45 minutos a leer la información que encontrarán en el Paquete de la organización y el Análisis de la situación, y deberán debatir como organización:</a:t>
            </a:r>
          </a:p>
          <a:p>
            <a:endParaRPr lang="es-ES_tradnl" sz="20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Por qué su organización es miembro del Grupo de coordinación de protección de la niñez y la adolescencia.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_tradnl" sz="20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Si consideran que su organización actualmente trabaja con menores no acompañados y separados y qué tipo de trabajo realizan para apoyarlos.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_tradnl" sz="20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Qué capacidad tiene su organización para apoyar una respuesta a casos de menores no acompañados y separados afectados por el terremoto descrito en el análisis de la situación.</a:t>
            </a:r>
          </a:p>
        </p:txBody>
      </p:sp>
    </p:spTree>
    <p:extLst>
      <p:ext uri="{BB962C8B-B14F-4D97-AF65-F5344CB8AC3E}">
        <p14:creationId xmlns:p14="http://schemas.microsoft.com/office/powerpoint/2010/main" val="3466529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256</Words>
  <Application>Microsoft Macintosh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Helvetica Neue</vt:lpstr>
      <vt:lpstr>Wingdings</vt:lpstr>
      <vt:lpstr>Office Theme</vt:lpstr>
      <vt:lpstr>PowerPoint Presentation</vt:lpstr>
      <vt:lpstr>PowerPoint Presentation</vt:lpstr>
      <vt:lpstr>PowerPoint Presentation</vt:lpstr>
      <vt:lpstr>Tarea: Actividad de simulación 1 Roles, responsabilidades y funciones del grupo de coordinación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victoriafclancy@gmail.com</dc:creator>
  <cp:lastModifiedBy>Kyra Loat</cp:lastModifiedBy>
  <cp:revision>10</cp:revision>
  <dcterms:created xsi:type="dcterms:W3CDTF">2023-07-09T19:02:35Z</dcterms:created>
  <dcterms:modified xsi:type="dcterms:W3CDTF">2026-05-22T15:19:29Z</dcterms:modified>
</cp:coreProperties>
</file>